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5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4" r:id="rId19"/>
    <p:sldId id="295" r:id="rId20"/>
    <p:sldId id="296" r:id="rId21"/>
    <p:sldId id="310" r:id="rId22"/>
    <p:sldId id="298" r:id="rId23"/>
    <p:sldId id="300" r:id="rId24"/>
    <p:sldId id="306" r:id="rId25"/>
    <p:sldId id="305" r:id="rId26"/>
    <p:sldId id="308" r:id="rId27"/>
    <p:sldId id="309" r:id="rId28"/>
    <p:sldId id="301" r:id="rId29"/>
    <p:sldId id="303" r:id="rId30"/>
    <p:sldId id="304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/nBWqCPoeG6IoCTpthL3Q==" hashData="GyJc52BJLHEqd1puXgEZXLdOJZnSkZfXHw9i+wu8sOYbNUNqckBy2cNqLcQlULOOuUZx8zdXlMeLm7EvgB9UO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4CE221E-83ED-4F6C-BA5F-3F9E6FDB6953}" type="datetimeFigureOut">
              <a:rPr lang="es-ES"/>
              <a:t>10/09/2019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CA4CBEF8-5CDE-472B-839B-B8BB0C881006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97853E5F-CE67-483C-A264-F17AC70E9CA2}" type="datetimeFigureOut">
              <a:t>10/09/2019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BB98AFB-CB0D-4DFE-87B9-B4B0D0DE73C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97677E3-F85D-4721-8AEB-973C20E0BB45}" type="slidenum">
              <a:rPr lang="es-ES" altLang="es-ES"/>
              <a:pPr/>
              <a:t>3</a:t>
            </a:fld>
            <a:endParaRPr lang="es-ES" altLang="es-E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305589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E54BC83-B932-4F09-AC77-9C4DF543CB0C}" type="slidenum">
              <a:rPr lang="es-ES" altLang="es-ES"/>
              <a:pPr/>
              <a:t>9</a:t>
            </a:fld>
            <a:endParaRPr lang="es-ES" altLang="es-E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08181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E54BC83-B932-4F09-AC77-9C4DF543CB0C}" type="slidenum">
              <a:rPr lang="es-ES" altLang="es-ES"/>
              <a:pPr/>
              <a:t>10</a:t>
            </a:fld>
            <a:endParaRPr lang="es-ES" altLang="es-E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21498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F927A2-C5AD-4CDE-AEAE-B9B8426B26D1}" type="slidenum">
              <a:rPr lang="es-CO" altLang="es-ES"/>
              <a:pPr/>
              <a:t>11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33523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709D7D7-EF92-4386-86B9-02DCE084047B}" type="slidenum">
              <a:rPr lang="es-ES" altLang="es-ES"/>
              <a:pPr/>
              <a:t>15</a:t>
            </a:fld>
            <a:endParaRPr lang="es-ES" altLang="es-E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34862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91D0A7-A297-4334-8B61-F83AD2B989DB}" type="slidenum">
              <a:rPr lang="es-ES" altLang="es-ES"/>
              <a:pPr/>
              <a:t>16</a:t>
            </a:fld>
            <a:endParaRPr lang="es-ES" altLang="es-E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64876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34A2D7-22D8-4531-82D8-4EADB69566F5}" type="slidenum">
              <a:rPr lang="es-ES" altLang="es-ES"/>
              <a:pPr/>
              <a:t>20</a:t>
            </a:fld>
            <a:endParaRPr lang="es-ES" altLang="es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63636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B540FFF-BE86-4EA1-A94E-3BEC7EB12324}" type="slidenum">
              <a:rPr lang="es-ES" altLang="es-ES"/>
              <a:pPr/>
              <a:t>25</a:t>
            </a:fld>
            <a:endParaRPr lang="es-ES" alt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95759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es-ES"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es-ES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es-ES" sz="5400" b="1" cap="none" baseline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es-ES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es-ES"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10/09/2019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es-ES"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es-ES" sz="18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pPr/>
              <a:t>10/09/2019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s-ES"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es-ES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es-ES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es-ES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es-ES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es-ES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sr@asr.com.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1598612" y="2209800"/>
            <a:ext cx="7772400" cy="1524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CO" sz="40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es-CO" sz="4000" dirty="0" smtClean="0">
                <a:solidFill>
                  <a:srgbClr val="00B050"/>
                </a:solidFill>
                <a:latin typeface="+mn-lt"/>
              </a:rPr>
            </a:br>
            <a:r>
              <a:rPr lang="es-CO" sz="4000" dirty="0" smtClean="0">
                <a:solidFill>
                  <a:schemeClr val="tx1"/>
                </a:solidFill>
                <a:latin typeface="+mn-lt"/>
              </a:rPr>
              <a:t>El Fraude: un reto a la sostenibilidad de las Organizaciones</a:t>
            </a:r>
            <a:endParaRPr lang="es-E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 bwMode="auto">
          <a:xfrm>
            <a:off x="2284412" y="3581400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r"/>
            <a:endParaRPr lang="es-ES" altLang="es-ES" dirty="0" smtClean="0"/>
          </a:p>
          <a:p>
            <a:pPr algn="r"/>
            <a:endParaRPr lang="es-ES" altLang="es-ES" dirty="0"/>
          </a:p>
          <a:p>
            <a:pPr algn="r"/>
            <a:endParaRPr lang="es-ES" altLang="es-ES" dirty="0" smtClean="0"/>
          </a:p>
          <a:p>
            <a:pPr algn="r"/>
            <a:r>
              <a:rPr lang="es-ES" altLang="es-ES" b="1" dirty="0" smtClean="0"/>
              <a:t>ALEJANDRO MORALES T.</a:t>
            </a:r>
          </a:p>
          <a:p>
            <a:pPr algn="r"/>
            <a:r>
              <a:rPr lang="es-ES" altLang="es-ES" b="1" dirty="0" smtClean="0"/>
              <a:t>Santo Domingo, </a:t>
            </a:r>
            <a:r>
              <a:rPr lang="es-ES" altLang="es-ES" b="1" dirty="0" smtClean="0"/>
              <a:t>12 </a:t>
            </a:r>
            <a:r>
              <a:rPr lang="es-ES" altLang="es-ES" b="1" smtClean="0"/>
              <a:t>de </a:t>
            </a:r>
            <a:r>
              <a:rPr lang="es-ES" altLang="es-ES" b="1" smtClean="0"/>
              <a:t>Septiembre de </a:t>
            </a:r>
            <a:endParaRPr lang="es-ES" altLang="es-ES" b="1" dirty="0" smtClean="0"/>
          </a:p>
          <a:p>
            <a:pPr algn="r"/>
            <a:r>
              <a:rPr lang="es-ES" altLang="es-ES" b="1" dirty="0" smtClean="0"/>
              <a:t>2019</a:t>
            </a:r>
          </a:p>
          <a:p>
            <a:pPr algn="r"/>
            <a:r>
              <a:rPr lang="es-ES" altLang="es-ES" b="1" dirty="0" smtClean="0"/>
              <a:t>asr@asr.com.co</a:t>
            </a:r>
          </a:p>
        </p:txBody>
      </p:sp>
      <p:pic>
        <p:nvPicPr>
          <p:cNvPr id="307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5"/>
            <a:ext cx="2143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3" y="1"/>
            <a:ext cx="312919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1981200"/>
            <a:ext cx="9905998" cy="4343400"/>
          </a:xfrm>
        </p:spPr>
        <p:txBody>
          <a:bodyPr>
            <a:normAutofit fontScale="32500" lnSpcReduction="20000"/>
          </a:bodyPr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10000" dirty="0" smtClean="0">
                <a:solidFill>
                  <a:schemeClr val="tx1"/>
                </a:solidFill>
              </a:rPr>
              <a:t>Nuestros </a:t>
            </a:r>
            <a:r>
              <a:rPr lang="es-ES_tradnl" sz="10000" dirty="0">
                <a:solidFill>
                  <a:schemeClr val="tx1"/>
                </a:solidFill>
              </a:rPr>
              <a:t>auditores lo detectarían.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100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10000" dirty="0">
                <a:solidFill>
                  <a:schemeClr val="tx1"/>
                </a:solidFill>
              </a:rPr>
              <a:t>Nuestros controles lo pueden evitar.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10000" dirty="0">
                <a:solidFill>
                  <a:schemeClr val="tx1"/>
                </a:solidFill>
              </a:rPr>
              <a:t>Nuestra gente lo puede detectar.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10000" dirty="0">
                <a:solidFill>
                  <a:schemeClr val="tx1"/>
                </a:solidFill>
              </a:rPr>
              <a:t>Los gerentes están revisando de manera permanente los informes y reportes de gestión.</a:t>
            </a:r>
            <a:endParaRPr lang="es-ES_tradnl" sz="10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838200"/>
            <a:ext cx="9905999" cy="9572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CO" sz="6000" dirty="0" smtClean="0">
                <a:solidFill>
                  <a:schemeClr val="tx1"/>
                </a:solidFill>
                <a:latin typeface="+mn-lt"/>
              </a:rPr>
              <a:t>ACTITUDES FRENTE AL FRAUDE</a:t>
            </a:r>
            <a:endParaRPr lang="es-ES" sz="6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0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3825876" y="3048000"/>
            <a:ext cx="3384550" cy="30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0"/>
              </a:lnSpc>
              <a:spcBef>
                <a:spcPct val="100000"/>
              </a:spcBef>
              <a:spcAft>
                <a:spcPct val="75000"/>
              </a:spcAft>
              <a:tabLst>
                <a:tab pos="3773488" algn="ctr"/>
              </a:tabLst>
              <a:defRPr/>
            </a:pPr>
            <a:endParaRPr lang="es-CO" sz="3200" dirty="0"/>
          </a:p>
          <a:p>
            <a:pPr marL="342900" indent="-342900" algn="ctr">
              <a:tabLst>
                <a:tab pos="3773488" algn="ctr"/>
              </a:tabLst>
              <a:defRPr/>
            </a:pPr>
            <a:r>
              <a:rPr lang="es-CO" sz="3200" dirty="0" smtClean="0"/>
              <a:t>+</a:t>
            </a:r>
          </a:p>
          <a:p>
            <a:pPr marL="342900" indent="-342900" algn="ctr">
              <a:tabLst>
                <a:tab pos="3773488" algn="ctr"/>
              </a:tabLst>
              <a:defRPr/>
            </a:pPr>
            <a:endParaRPr lang="es-CO" sz="3200" dirty="0"/>
          </a:p>
          <a:p>
            <a:pPr marL="342900" indent="-342900" algn="ctr">
              <a:spcBef>
                <a:spcPct val="125000"/>
              </a:spcBef>
              <a:tabLst>
                <a:tab pos="3773488" algn="ctr"/>
              </a:tabLst>
              <a:defRPr/>
            </a:pPr>
            <a:r>
              <a:rPr lang="es-CO" sz="3200" b="1" dirty="0">
                <a:solidFill>
                  <a:srgbClr val="FF0000"/>
                </a:solidFill>
              </a:rPr>
              <a:t>MOTIVACIÓN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50962" y="228600"/>
            <a:ext cx="855345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_tradnl" sz="5800" b="1" dirty="0" smtClean="0">
                <a:solidFill>
                  <a:schemeClr val="tx1"/>
                </a:solidFill>
                <a:latin typeface="+mn-lt"/>
              </a:rPr>
              <a:t>ELEMENTOS DEL FRAUDE</a:t>
            </a:r>
            <a:endParaRPr lang="es-ES" sz="5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047" name="Rectangle 7"/>
          <p:cNvSpPr>
            <a:spLocks noGrp="1" noChangeArrowheads="1"/>
          </p:cNvSpPr>
          <p:nvPr>
            <p:ph idx="1"/>
          </p:nvPr>
        </p:nvSpPr>
        <p:spPr>
          <a:xfrm>
            <a:off x="1430337" y="2277269"/>
            <a:ext cx="2601912" cy="3902075"/>
          </a:xfrm>
        </p:spPr>
        <p:txBody>
          <a:bodyPr/>
          <a:lstStyle/>
          <a:p>
            <a:pPr algn="r">
              <a:lnSpc>
                <a:spcPct val="0"/>
              </a:lnSpc>
              <a:spcBef>
                <a:spcPct val="100000"/>
              </a:spcBef>
              <a:spcAft>
                <a:spcPct val="75000"/>
              </a:spcAft>
              <a:buNone/>
              <a:tabLst>
                <a:tab pos="3773488" algn="ctr"/>
              </a:tabLst>
            </a:pPr>
            <a:endParaRPr lang="es-CO" altLang="es-ES" b="1" dirty="0" smtClean="0">
              <a:solidFill>
                <a:srgbClr val="FF5050"/>
              </a:solidFill>
            </a:endParaRPr>
          </a:p>
          <a:p>
            <a:pPr algn="r">
              <a:spcAft>
                <a:spcPct val="75000"/>
              </a:spcAft>
              <a:buNone/>
              <a:tabLst>
                <a:tab pos="3773488" algn="ctr"/>
              </a:tabLst>
            </a:pPr>
            <a:endParaRPr lang="es-CO" altLang="es-ES" b="1" dirty="0" smtClean="0">
              <a:solidFill>
                <a:srgbClr val="FF5050"/>
              </a:solidFill>
            </a:endParaRPr>
          </a:p>
          <a:p>
            <a:pPr>
              <a:buNone/>
              <a:tabLst>
                <a:tab pos="3773488" algn="ctr"/>
              </a:tabLst>
            </a:pPr>
            <a:r>
              <a:rPr lang="es-CO" altLang="es-ES" sz="3200" b="1" dirty="0">
                <a:solidFill>
                  <a:srgbClr val="FF0000"/>
                </a:solidFill>
              </a:rPr>
              <a:t>FRAUDE  </a:t>
            </a:r>
            <a:r>
              <a:rPr lang="en-US" altLang="es-ES" dirty="0" smtClean="0"/>
              <a:t>	</a:t>
            </a:r>
            <a:endParaRPr lang="es-CO" altLang="es-ES" dirty="0" smtClean="0"/>
          </a:p>
          <a:p>
            <a:pPr algn="r">
              <a:spcBef>
                <a:spcPct val="125000"/>
              </a:spcBef>
              <a:buNone/>
              <a:tabLst>
                <a:tab pos="3773488" algn="ctr"/>
              </a:tabLst>
            </a:pPr>
            <a:endParaRPr lang="es-ES" altLang="es-ES" dirty="0" smtClean="0">
              <a:solidFill>
                <a:srgbClr val="003399"/>
              </a:solidFill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7173913" y="1781175"/>
            <a:ext cx="3178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Tiempo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Acceso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Conocimiento</a:t>
            </a:r>
            <a:endParaRPr lang="es-ES" altLang="es-ES" sz="2800" dirty="0">
              <a:solidFill>
                <a:srgbClr val="402000"/>
              </a:solidFill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7223239" y="4218103"/>
            <a:ext cx="31781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Necesidad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Justificación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Desafío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Impunidad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s-CO" altLang="es-ES" sz="2800" dirty="0">
                <a:solidFill>
                  <a:srgbClr val="402000"/>
                </a:solidFill>
              </a:rPr>
              <a:t>Presión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es-ES" altLang="es-ES" sz="2800" dirty="0">
              <a:solidFill>
                <a:srgbClr val="003399"/>
              </a:solidFill>
            </a:endParaRP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937000" y="1654175"/>
            <a:ext cx="33845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0"/>
              </a:lnSpc>
              <a:spcBef>
                <a:spcPct val="100000"/>
              </a:spcBef>
              <a:spcAft>
                <a:spcPct val="75000"/>
              </a:spcAft>
              <a:tabLst>
                <a:tab pos="3773488" algn="ctr"/>
              </a:tabLst>
              <a:defRPr/>
            </a:pPr>
            <a:endParaRPr lang="es-CO" sz="3200" b="1" dirty="0">
              <a:solidFill>
                <a:srgbClr val="FF505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ct val="75000"/>
              </a:spcAft>
              <a:tabLst>
                <a:tab pos="3773488" algn="ctr"/>
              </a:tabLst>
              <a:defRPr/>
            </a:pPr>
            <a:r>
              <a:rPr lang="es-CO" sz="3200" b="1" dirty="0">
                <a:solidFill>
                  <a:srgbClr val="FF0000"/>
                </a:solidFill>
              </a:rPr>
              <a:t>OPORTUNIDAD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3437844" y="3577547"/>
            <a:ext cx="647700" cy="273050"/>
          </a:xfrm>
          <a:prstGeom prst="mathEqual">
            <a:avLst/>
          </a:prstGeom>
          <a:ln w="63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5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5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5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5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5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15047" grpId="0" build="p"/>
      <p:bldP spid="2150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381000"/>
            <a:ext cx="9753600" cy="889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CO" sz="5000" b="1" dirty="0" smtClean="0">
                <a:solidFill>
                  <a:schemeClr val="tx1"/>
                </a:solidFill>
                <a:latin typeface="+mn-lt"/>
              </a:rPr>
              <a:t>PERFIL  DEL  DEFRAUDADOR</a:t>
            </a:r>
            <a:endParaRPr lang="es-ES" sz="5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1444626"/>
            <a:ext cx="9753600" cy="50085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s-CO" sz="3100" b="1" dirty="0">
                <a:solidFill>
                  <a:schemeClr val="tx1"/>
                </a:solidFill>
              </a:rPr>
              <a:t>¿QUÉ HACE QUE LA GENTE PERMANEZCA HONESTA?</a:t>
            </a:r>
          </a:p>
          <a:p>
            <a:pPr algn="ctr" eaLnBrk="1" hangingPunct="1">
              <a:buFontTx/>
              <a:buNone/>
              <a:defRPr/>
            </a:pPr>
            <a:endParaRPr lang="es-CO" sz="1000" dirty="0"/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3000" dirty="0">
                <a:solidFill>
                  <a:schemeClr val="tx1"/>
                </a:solidFill>
              </a:rPr>
              <a:t>¿CREENCIAS Y PERCEPCIONES?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3000" dirty="0">
                <a:solidFill>
                  <a:schemeClr val="tx1"/>
                </a:solidFill>
              </a:rPr>
              <a:t>¿CULTURA?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3000" dirty="0">
                <a:solidFill>
                  <a:schemeClr val="tx1"/>
                </a:solidFill>
              </a:rPr>
              <a:t>¿TEMOR?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3000" dirty="0">
                <a:solidFill>
                  <a:schemeClr val="tx1"/>
                </a:solidFill>
              </a:rPr>
              <a:t>¿FALTA DE </a:t>
            </a:r>
            <a:r>
              <a:rPr lang="es-CO" sz="3000" b="1" dirty="0" smtClean="0">
                <a:solidFill>
                  <a:schemeClr val="tx1"/>
                </a:solidFill>
              </a:rPr>
              <a:t>OPORTUNIDAD</a:t>
            </a:r>
            <a:r>
              <a:rPr lang="es-CO" sz="3000" dirty="0" smtClean="0">
                <a:solidFill>
                  <a:schemeClr val="tx1"/>
                </a:solidFill>
              </a:rPr>
              <a:t>?</a:t>
            </a:r>
            <a:endParaRPr lang="es-CO" sz="30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3000" dirty="0">
                <a:solidFill>
                  <a:schemeClr val="tx1"/>
                </a:solidFill>
              </a:rPr>
              <a:t>¿FALTA </a:t>
            </a:r>
            <a:r>
              <a:rPr lang="es-CO" sz="3000">
                <a:solidFill>
                  <a:schemeClr val="tx1"/>
                </a:solidFill>
              </a:rPr>
              <a:t>DE </a:t>
            </a:r>
            <a:r>
              <a:rPr lang="es-CO" sz="3000" b="1" smtClean="0">
                <a:solidFill>
                  <a:schemeClr val="tx1"/>
                </a:solidFill>
              </a:rPr>
              <a:t>MOTIVACIÓN</a:t>
            </a:r>
            <a:r>
              <a:rPr lang="es-CO" sz="3000" smtClean="0">
                <a:solidFill>
                  <a:schemeClr val="tx1"/>
                </a:solidFill>
              </a:rPr>
              <a:t>?</a:t>
            </a:r>
            <a:endParaRPr lang="es-E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23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457200"/>
            <a:ext cx="9753600" cy="12239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CO" sz="5000" dirty="0">
                <a:solidFill>
                  <a:schemeClr val="tx1"/>
                </a:solidFill>
                <a:latin typeface="+mn-lt"/>
              </a:rPr>
              <a:t>ENTONCES, ¿POR QUÉ ALGUNOS ROBAN?</a:t>
            </a:r>
            <a:endParaRPr lang="es-ES" sz="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2208212" y="1828800"/>
            <a:ext cx="9753600" cy="4480357"/>
          </a:xfrm>
          <a:extLst/>
        </p:spPr>
        <p:txBody>
          <a:bodyPr numCol="2">
            <a:noAutofit/>
          </a:bodyPr>
          <a:lstStyle/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RACIONALIZACIÓN</a:t>
            </a:r>
            <a:endParaRPr lang="es-CO" sz="28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GRATIFICACIÓN INSTANTÁNEA</a:t>
            </a:r>
            <a:endParaRPr lang="es-CO" sz="28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DESPRECIO POR LA NORMA Y POR LA AUTORIDAD</a:t>
            </a:r>
            <a:endParaRPr lang="es-CO" sz="28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EXAGERADO OPTIMISMO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CREERSE PRIVILEGIADOS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280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28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28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PRESIÓN FINANCIERA O DE GRUPO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INADECUADO TEMOR AL CASTIGO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EGOÍSMO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 smtClean="0">
                <a:solidFill>
                  <a:schemeClr val="tx1"/>
                </a:solidFill>
              </a:rPr>
              <a:t>TEORÍA DE LA DIFUSIÓN DEL DAÑO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2800" dirty="0">
              <a:solidFill>
                <a:schemeClr val="tx1"/>
              </a:solidFill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indent="-342900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indent="-342900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marL="45720" indent="0" eaLnBrk="1" hangingPunct="1">
              <a:buClr>
                <a:schemeClr val="tx2"/>
              </a:buClr>
              <a:buNone/>
              <a:defRPr/>
            </a:pP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217612" y="1955406"/>
            <a:ext cx="975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2127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24259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3" y="0"/>
            <a:ext cx="8380413" cy="1230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CO" sz="5000" b="1" dirty="0" smtClean="0">
                <a:solidFill>
                  <a:schemeClr val="tx1"/>
                </a:solidFill>
                <a:latin typeface="+mn-lt"/>
              </a:rPr>
              <a:t>EN CONSECUENCIA:</a:t>
            </a:r>
            <a:endParaRPr lang="es-ES" sz="5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1600201"/>
            <a:ext cx="9753599" cy="4924425"/>
          </a:xfrm>
        </p:spPr>
        <p:txBody>
          <a:bodyPr>
            <a:normAutofit/>
          </a:bodyPr>
          <a:lstStyle/>
          <a:p>
            <a:pPr marL="0" algn="just">
              <a:buNone/>
              <a:defRPr/>
            </a:pPr>
            <a:r>
              <a:rPr lang="es-CO" sz="2800" dirty="0">
                <a:solidFill>
                  <a:schemeClr val="tx1"/>
                </a:solidFill>
              </a:rPr>
              <a:t>LAS PERSONAS Y SUS CONDICIONES CAMBIAN DE MANERA CONSTANTE.</a:t>
            </a:r>
          </a:p>
          <a:p>
            <a:pPr eaLnBrk="1" hangingPunct="1">
              <a:buFontTx/>
              <a:buNone/>
              <a:defRPr/>
            </a:pPr>
            <a:endParaRPr lang="es-CO" sz="1000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s-CO" sz="2800" b="1" dirty="0">
                <a:solidFill>
                  <a:schemeClr val="tx1"/>
                </a:solidFill>
              </a:rPr>
              <a:t>POR OTRO LADO:</a:t>
            </a:r>
          </a:p>
          <a:p>
            <a:pPr eaLnBrk="1" hangingPunct="1">
              <a:buFontTx/>
              <a:buNone/>
              <a:defRPr/>
            </a:pPr>
            <a:r>
              <a:rPr lang="es-CO" sz="2800" dirty="0">
                <a:solidFill>
                  <a:schemeClr val="tx1"/>
                </a:solidFill>
              </a:rPr>
              <a:t>EXISTEN DELINCUENTES.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CO" sz="2800" dirty="0">
                <a:solidFill>
                  <a:schemeClr val="tx1"/>
                </a:solidFill>
              </a:rPr>
              <a:t>Permanezca alerta a las presiones sobre sus empleados.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CO" sz="2800" dirty="0">
                <a:solidFill>
                  <a:schemeClr val="tx1"/>
                </a:solidFill>
              </a:rPr>
              <a:t>No permita que ingresen a su organización.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CO" sz="2800" dirty="0">
                <a:solidFill>
                  <a:schemeClr val="tx1"/>
                </a:solidFill>
              </a:rPr>
              <a:t>Si ya tiene uno, identifíquelo y salga de él de inmediato!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252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533400"/>
            <a:ext cx="9753599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PERFIL  DEL  DEFRAUDADOR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1946275"/>
            <a:ext cx="9753599" cy="4454525"/>
          </a:xfrm>
        </p:spPr>
        <p:txBody>
          <a:bodyPr/>
          <a:lstStyle/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Éticamente minusválidos.</a:t>
            </a:r>
          </a:p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Trabajo en la sombra.</a:t>
            </a:r>
          </a:p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Problemas de drogas,  juego o alcohol.</a:t>
            </a:r>
          </a:p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Carrera administrativa interrumpida.</a:t>
            </a:r>
          </a:p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Vida segmentada.</a:t>
            </a:r>
          </a:p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Deshonestidad extra laboral.</a:t>
            </a:r>
          </a:p>
          <a:p>
            <a:pPr eaLnBrk="1" hangingPunct="1">
              <a:buFont typeface="Arial" pitchFamily="34" charset="0"/>
              <a:buBlip>
                <a:blip r:embed="rId3"/>
              </a:buBlip>
            </a:pPr>
            <a:r>
              <a:rPr lang="es-ES_tradnl" altLang="es-ES" sz="2800" dirty="0">
                <a:solidFill>
                  <a:schemeClr val="tx1"/>
                </a:solidFill>
              </a:rPr>
              <a:t>Carácter dominante.</a:t>
            </a:r>
          </a:p>
        </p:txBody>
      </p:sp>
    </p:spTree>
    <p:extLst>
      <p:ext uri="{BB962C8B-B14F-4D97-AF65-F5344CB8AC3E}">
        <p14:creationId xmlns:p14="http://schemas.microsoft.com/office/powerpoint/2010/main" val="20139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63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065213" y="1981200"/>
            <a:ext cx="9753598" cy="43449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Blip>
                <a:blip r:embed="rId3"/>
              </a:buBlip>
            </a:pPr>
            <a:r>
              <a:rPr lang="es-ES_tradnl" altLang="es-ES" sz="3200" dirty="0">
                <a:solidFill>
                  <a:schemeClr val="tx1"/>
                </a:solidFill>
              </a:rPr>
              <a:t>Arrogante en aspectos técnicos.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es-ES_tradnl" altLang="es-ES" sz="3200" dirty="0">
                <a:solidFill>
                  <a:schemeClr val="tx1"/>
                </a:solidFill>
              </a:rPr>
              <a:t>Sobre estimada contribución a la organización.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es-ES_tradnl" altLang="es-ES" sz="3200" dirty="0">
                <a:solidFill>
                  <a:schemeClr val="tx1"/>
                </a:solidFill>
              </a:rPr>
              <a:t>Capaz de complicar los asuntos más simples.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es-ES_tradnl" altLang="es-ES" sz="3200" dirty="0">
                <a:solidFill>
                  <a:schemeClr val="tx1"/>
                </a:solidFill>
              </a:rPr>
              <a:t>Malas compañías.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es-ES_tradnl" altLang="es-ES" sz="3200" dirty="0">
                <a:solidFill>
                  <a:schemeClr val="tx1"/>
                </a:solidFill>
              </a:rPr>
              <a:t>Esposa o parientes derrochadores.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es-ES_tradnl" altLang="es-ES" sz="3200" dirty="0">
                <a:solidFill>
                  <a:schemeClr val="tx1"/>
                </a:solidFill>
              </a:rPr>
              <a:t>Riqueza inexplicable.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533400"/>
            <a:ext cx="9753599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PERFIL  DEL  DEFRAUDADOR</a:t>
            </a:r>
          </a:p>
        </p:txBody>
      </p:sp>
    </p:spTree>
    <p:extLst>
      <p:ext uri="{BB962C8B-B14F-4D97-AF65-F5344CB8AC3E}">
        <p14:creationId xmlns:p14="http://schemas.microsoft.com/office/powerpoint/2010/main" val="1911303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2057400"/>
            <a:ext cx="9753599" cy="4191000"/>
          </a:xfrm>
        </p:spPr>
        <p:txBody>
          <a:bodyPr/>
          <a:lstStyle/>
          <a:p>
            <a:pPr eaLnBrk="1" hangingPunct="1">
              <a:buFont typeface="Arial" pitchFamily="34" charset="0"/>
              <a:buBlip>
                <a:blip r:embed="rId2"/>
              </a:buBlip>
            </a:pPr>
            <a:r>
              <a:rPr lang="es-CO" altLang="es-ES" sz="3200" dirty="0">
                <a:solidFill>
                  <a:schemeClr val="tx1"/>
                </a:solidFill>
              </a:rPr>
              <a:t>Estilo de vida más allá de sus posibilidades.</a:t>
            </a:r>
          </a:p>
          <a:p>
            <a:pPr eaLnBrk="1" hangingPunct="1">
              <a:buFont typeface="Arial" pitchFamily="34" charset="0"/>
              <a:buBlip>
                <a:blip r:embed="rId2"/>
              </a:buBlip>
            </a:pPr>
            <a:r>
              <a:rPr lang="es-CO" altLang="es-ES" sz="3200" dirty="0">
                <a:solidFill>
                  <a:schemeClr val="tx1"/>
                </a:solidFill>
              </a:rPr>
              <a:t>Dificultades financieras.</a:t>
            </a:r>
          </a:p>
          <a:p>
            <a:pPr eaLnBrk="1" hangingPunct="1">
              <a:buFont typeface="Arial" pitchFamily="34" charset="0"/>
              <a:buBlip>
                <a:blip r:embed="rId2"/>
              </a:buBlip>
            </a:pPr>
            <a:r>
              <a:rPr lang="es-CO" altLang="es-ES" sz="3200" dirty="0">
                <a:solidFill>
                  <a:schemeClr val="tx1"/>
                </a:solidFill>
              </a:rPr>
              <a:t>Exceso de confianza con los proveedores.</a:t>
            </a:r>
          </a:p>
          <a:p>
            <a:pPr eaLnBrk="1" hangingPunct="1">
              <a:buFont typeface="Arial" pitchFamily="34" charset="0"/>
              <a:buBlip>
                <a:blip r:embed="rId2"/>
              </a:buBlip>
            </a:pPr>
            <a:r>
              <a:rPr lang="es-CO" altLang="es-ES" sz="3200" dirty="0">
                <a:solidFill>
                  <a:schemeClr val="tx1"/>
                </a:solidFill>
              </a:rPr>
              <a:t>Problemas familiares.</a:t>
            </a:r>
          </a:p>
          <a:p>
            <a:pPr eaLnBrk="1" hangingPunct="1">
              <a:buFont typeface="Arial" pitchFamily="34" charset="0"/>
              <a:buBlip>
                <a:blip r:embed="rId2"/>
              </a:buBlip>
            </a:pPr>
            <a:r>
              <a:rPr lang="es-CO" altLang="es-ES" sz="3200" dirty="0">
                <a:solidFill>
                  <a:schemeClr val="tx1"/>
                </a:solidFill>
              </a:rPr>
              <a:t>Irritabilidad, actitud sospechosa o defensiva.</a:t>
            </a:r>
          </a:p>
          <a:p>
            <a:pPr eaLnBrk="1" hangingPunct="1">
              <a:buFont typeface="Arial" pitchFamily="34" charset="0"/>
              <a:buBlip>
                <a:blip r:embed="rId2"/>
              </a:buBlip>
            </a:pPr>
            <a:r>
              <a:rPr lang="es-CO" altLang="es-ES" sz="3200" dirty="0">
                <a:solidFill>
                  <a:schemeClr val="tx1"/>
                </a:solidFill>
              </a:rPr>
              <a:t>Problemas con el control, falta de delegación.</a:t>
            </a:r>
          </a:p>
          <a:p>
            <a:pPr eaLnBrk="1" hangingPunct="1"/>
            <a:endParaRPr lang="es-ES" altLang="es-ES" sz="32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533400"/>
            <a:ext cx="9753599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PERFIL  DEL  DEFRAUDADOR</a:t>
            </a:r>
          </a:p>
        </p:txBody>
      </p:sp>
    </p:spTree>
    <p:extLst>
      <p:ext uri="{BB962C8B-B14F-4D97-AF65-F5344CB8AC3E}">
        <p14:creationId xmlns:p14="http://schemas.microsoft.com/office/powerpoint/2010/main" val="227487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jo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157" y="2348881"/>
            <a:ext cx="4490839" cy="352929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26060" y="692696"/>
            <a:ext cx="6315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/>
              <a:t>PERFIL DEL DEFRAUDADOR</a:t>
            </a:r>
            <a:endParaRPr lang="es-CO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494012" y="148478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Blip>
                <a:blip r:embed="rId3"/>
              </a:buBlip>
            </a:pPr>
            <a:r>
              <a:rPr lang="es-ES_tradnl" sz="3200" dirty="0"/>
              <a:t> Responde con preguntas o no responde</a:t>
            </a:r>
          </a:p>
          <a:p>
            <a:pPr eaLnBrk="1" hangingPunct="1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761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1065211" y="1676400"/>
            <a:ext cx="9753599" cy="4800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es-ES_tradnl" sz="2800" dirty="0">
                <a:solidFill>
                  <a:schemeClr val="tx1"/>
                </a:solidFill>
              </a:rPr>
              <a:t>Gastos abundantes en efectivo.</a:t>
            </a:r>
          </a:p>
          <a:p>
            <a:pPr algn="just">
              <a:lnSpc>
                <a:spcPct val="8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Pistas </a:t>
            </a:r>
            <a:r>
              <a:rPr lang="es-ES_tradnl" sz="2800" dirty="0">
                <a:solidFill>
                  <a:schemeClr val="tx1"/>
                </a:solidFill>
              </a:rPr>
              <a:t>secretas: cambios en comportamiento, llamadas secretas y reuniones por fuera, ausencias inexplicadas del trabajo, deterioro de su apariencia física, inestabilidad emocional.</a:t>
            </a:r>
          </a:p>
          <a:p>
            <a:pPr algn="just">
              <a:lnSpc>
                <a:spcPct val="8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Relación </a:t>
            </a:r>
            <a:r>
              <a:rPr lang="es-ES_tradnl" sz="2800" dirty="0">
                <a:solidFill>
                  <a:schemeClr val="tx1"/>
                </a:solidFill>
              </a:rPr>
              <a:t>entre hombres y mujeres</a:t>
            </a:r>
            <a:r>
              <a:rPr lang="es-ES_tradnl" sz="2800">
                <a:solidFill>
                  <a:schemeClr val="tx1"/>
                </a:solidFill>
              </a:rPr>
              <a:t>: </a:t>
            </a:r>
            <a:r>
              <a:rPr lang="es-ES_tradnl" sz="2800" smtClean="0">
                <a:solidFill>
                  <a:schemeClr val="tx1"/>
                </a:solidFill>
              </a:rPr>
              <a:t>1 </a:t>
            </a:r>
            <a:r>
              <a:rPr lang="es-ES_tradnl" sz="2800" dirty="0">
                <a:solidFill>
                  <a:schemeClr val="tx1"/>
                </a:solidFill>
              </a:rPr>
              <a:t>A 1</a:t>
            </a:r>
          </a:p>
          <a:p>
            <a:pPr algn="just">
              <a:lnSpc>
                <a:spcPct val="8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Edad</a:t>
            </a:r>
            <a:r>
              <a:rPr lang="es-ES_tradnl" sz="2800" dirty="0">
                <a:solidFill>
                  <a:schemeClr val="tx1"/>
                </a:solidFill>
              </a:rPr>
              <a:t>:	50,2% Por menores de 40.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s-ES_tradnl" sz="2800" dirty="0">
                <a:solidFill>
                  <a:schemeClr val="tx1"/>
                </a:solidFill>
              </a:rPr>
              <a:t>			33% Entre 41 Y 50 años.</a:t>
            </a:r>
          </a:p>
          <a:p>
            <a:pPr algn="just">
              <a:lnSpc>
                <a:spcPct val="8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60</a:t>
            </a:r>
            <a:r>
              <a:rPr lang="es-ES_tradnl" sz="2800" dirty="0">
                <a:solidFill>
                  <a:schemeClr val="tx1"/>
                </a:solidFill>
              </a:rPr>
              <a:t>% de los casos: una sola persona.</a:t>
            </a:r>
          </a:p>
          <a:p>
            <a:pPr eaLnBrk="1" hangingPunct="1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533400"/>
            <a:ext cx="9753599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PERFIL  DEL  DEFRAUDADOR</a:t>
            </a:r>
          </a:p>
        </p:txBody>
      </p:sp>
    </p:spTree>
    <p:extLst>
      <p:ext uri="{BB962C8B-B14F-4D97-AF65-F5344CB8AC3E}">
        <p14:creationId xmlns:p14="http://schemas.microsoft.com/office/powerpoint/2010/main" val="308737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89012" y="333375"/>
            <a:ext cx="9829800" cy="1143000"/>
          </a:xfrm>
        </p:spPr>
        <p:txBody>
          <a:bodyPr/>
          <a:lstStyle/>
          <a:p>
            <a:pPr algn="ctr">
              <a:defRPr/>
            </a:pPr>
            <a:r>
              <a:rPr lang="es-ES" sz="5400" dirty="0">
                <a:solidFill>
                  <a:schemeClr val="tx1"/>
                </a:solidFill>
                <a:latin typeface="+mn-lt"/>
              </a:rPr>
              <a:t>FRAUDE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89012" y="1752600"/>
            <a:ext cx="9829800" cy="4413251"/>
          </a:xfrm>
        </p:spPr>
        <p:txBody>
          <a:bodyPr>
            <a:normAutofit fontScale="92500" lnSpcReduction="10000"/>
          </a:bodyPr>
          <a:lstStyle/>
          <a:p>
            <a:r>
              <a:rPr lang="es-CO" sz="3200" dirty="0" smtClean="0"/>
              <a:t> </a:t>
            </a:r>
            <a:r>
              <a:rPr lang="es-CO" altLang="es-ES" sz="3200" b="1" dirty="0">
                <a:solidFill>
                  <a:schemeClr val="tx1"/>
                </a:solidFill>
              </a:rPr>
              <a:t>N</a:t>
            </a:r>
            <a:r>
              <a:rPr lang="en-US" altLang="es-ES" sz="3200" b="1" dirty="0">
                <a:solidFill>
                  <a:schemeClr val="tx1"/>
                </a:solidFill>
                <a:cs typeface="Times New Roman" pitchFamily="18" charset="0"/>
              </a:rPr>
              <a:t>Ü</a:t>
            </a:r>
            <a:r>
              <a:rPr lang="es-CO" altLang="es-ES" sz="3200" b="1" dirty="0" err="1">
                <a:solidFill>
                  <a:schemeClr val="tx1"/>
                </a:solidFill>
              </a:rPr>
              <a:t>TZLICHE</a:t>
            </a:r>
            <a:r>
              <a:rPr lang="es-CO" altLang="es-ES" sz="3200" b="1" dirty="0">
                <a:solidFill>
                  <a:schemeClr val="tx1"/>
                </a:solidFill>
              </a:rPr>
              <a:t> </a:t>
            </a:r>
            <a:r>
              <a:rPr lang="es-CO" altLang="es-ES" sz="3200" b="1" dirty="0" err="1">
                <a:solidFill>
                  <a:schemeClr val="tx1"/>
                </a:solidFill>
              </a:rPr>
              <a:t>AUFWENDUNGEN</a:t>
            </a:r>
            <a:endParaRPr lang="es-CO" altLang="es-ES" sz="3200" b="1" dirty="0">
              <a:solidFill>
                <a:schemeClr val="tx1"/>
              </a:solidFill>
            </a:endParaRPr>
          </a:p>
          <a:p>
            <a:r>
              <a:rPr lang="es-CO" altLang="es-ES" sz="3200" b="1" dirty="0">
                <a:solidFill>
                  <a:schemeClr val="tx1"/>
                </a:solidFill>
              </a:rPr>
              <a:t>GASTOS ÚTILES</a:t>
            </a:r>
            <a:endParaRPr lang="es-ES" altLang="es-ES" sz="3200" b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3200" dirty="0" smtClean="0">
                <a:solidFill>
                  <a:schemeClr val="tx1"/>
                </a:solidFill>
              </a:rPr>
              <a:t>ES </a:t>
            </a:r>
            <a:r>
              <a:rPr lang="es-ES_tradnl" sz="3200" dirty="0">
                <a:solidFill>
                  <a:schemeClr val="tx1"/>
                </a:solidFill>
              </a:rPr>
              <a:t>TODO INTENTO DESHONESTO POR OBTENER UN PROVECHO INDEBIDO DE OTRA PERSONA.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3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3200" dirty="0">
                <a:solidFill>
                  <a:schemeClr val="tx1"/>
                </a:solidFill>
              </a:rPr>
              <a:t>EL FRAUDE NO SIEMPRE ES DELITO.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3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3200" dirty="0">
                <a:solidFill>
                  <a:schemeClr val="tx1"/>
                </a:solidFill>
              </a:rPr>
              <a:t>¿SI ES LEGAL, ES ÉTICO?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1628776"/>
            <a:ext cx="9753600" cy="4824413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Actitud erguida.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Delegar autoridad, no responsabilidad.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Desarrollar un </a:t>
            </a:r>
            <a:r>
              <a:rPr lang="es-ES_tradnl" sz="2800" b="1" dirty="0">
                <a:solidFill>
                  <a:schemeClr val="tx1"/>
                </a:solidFill>
              </a:rPr>
              <a:t>Protocolo Corporativo</a:t>
            </a:r>
            <a:r>
              <a:rPr lang="es-ES_tradnl" sz="2800" dirty="0">
                <a:solidFill>
                  <a:schemeClr val="tx1"/>
                </a:solidFill>
              </a:rPr>
              <a:t> para el manejo del riesgo de fraude.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Todos somos víctimas potenciales del fraude.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Debe compartirse la información.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Si algo parece demasiado bueno para ser cierto, no lo es.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La actitud frente al fraude </a:t>
            </a:r>
            <a:r>
              <a:rPr lang="es-ES_tradnl" sz="2800" b="1" dirty="0">
                <a:solidFill>
                  <a:schemeClr val="tx1"/>
                </a:solidFill>
              </a:rPr>
              <a:t>TIENE</a:t>
            </a:r>
            <a:r>
              <a:rPr lang="es-ES_tradnl" sz="2800" dirty="0">
                <a:solidFill>
                  <a:schemeClr val="tx1"/>
                </a:solidFill>
              </a:rPr>
              <a:t>  que ser inflexible.</a:t>
            </a:r>
          </a:p>
          <a:p>
            <a:pPr marL="0" indent="0">
              <a:buNone/>
              <a:defRPr/>
            </a:pP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228600"/>
            <a:ext cx="8686801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MEDIDAS  DEFENSIVAS</a:t>
            </a:r>
            <a:endParaRPr lang="es-ES" sz="6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61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GESTIÓN DEL RIESGO DE FRAUDE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No existe ninguna herramienta capaz de predecir cuándo una persona honesta, recta y leal va a dejar de serlo. Es por ello que el manejo del riesgo de fraude implica el desarrollo de estrategias alternativas de identificación, tratamiento y monitoreo, diferentes de aquellas que funcionan bien para las otras categorías de riesgo. </a:t>
            </a:r>
          </a:p>
          <a:p>
            <a:r>
              <a:rPr lang="es-CO" dirty="0" smtClean="0"/>
              <a:t>Las empresas no identifican de manera sistemática cuáles son las posiciones más sensibles, de cara al riesgo de fraude.</a:t>
            </a:r>
          </a:p>
          <a:p>
            <a:r>
              <a:rPr lang="es-CO" dirty="0" smtClean="0"/>
              <a:t>Los métodos de verificación de antecedentes no brindan el margen de seguridad requerido para hacer un verdadero filtro</a:t>
            </a:r>
          </a:p>
          <a:p>
            <a:r>
              <a:rPr lang="es-CO" dirty="0" smtClean="0"/>
              <a:t>Un alto porcentaje de las empresas analizadas carecen de una política de gestión del riesgo de fraude (CBG)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0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EVALUACIÓN DEL RIESGO DE FRAUDE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s-CO" dirty="0" smtClean="0"/>
          </a:p>
          <a:p>
            <a:pPr marL="45720" indent="0">
              <a:buNone/>
            </a:pPr>
            <a:r>
              <a:rPr lang="es-CO" dirty="0" smtClean="0"/>
              <a:t>                                                         DEBER SER</a:t>
            </a:r>
          </a:p>
          <a:p>
            <a:pPr marL="45720" indent="0">
              <a:buNone/>
            </a:pPr>
            <a:endParaRPr lang="es-CO" dirty="0"/>
          </a:p>
          <a:p>
            <a:pPr marL="45720" indent="0">
              <a:buNone/>
            </a:pPr>
            <a:endParaRPr lang="es-CO" dirty="0" smtClean="0"/>
          </a:p>
          <a:p>
            <a:pPr marL="45720" indent="0">
              <a:buNone/>
            </a:pPr>
            <a:endParaRPr lang="es-CO" dirty="0"/>
          </a:p>
          <a:p>
            <a:pPr marL="45720" indent="0">
              <a:buNone/>
            </a:pPr>
            <a:endParaRPr lang="es-CO" dirty="0" smtClean="0"/>
          </a:p>
          <a:p>
            <a:pPr marL="4572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HACER                                                       MEJORES PRÁCTICAS</a:t>
            </a:r>
            <a:endParaRPr lang="es-CO" dirty="0"/>
          </a:p>
        </p:txBody>
      </p:sp>
      <p:sp>
        <p:nvSpPr>
          <p:cNvPr id="4" name="3 Triángulo isósceles"/>
          <p:cNvSpPr/>
          <p:nvPr/>
        </p:nvSpPr>
        <p:spPr>
          <a:xfrm>
            <a:off x="3656012" y="2590800"/>
            <a:ext cx="3505200" cy="2514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0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EVALUACIÓN DEL RIESGO DE FRAUDE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s-CO" dirty="0" smtClean="0"/>
          </a:p>
          <a:p>
            <a:pPr marL="45720" indent="0">
              <a:buNone/>
            </a:pPr>
            <a:r>
              <a:rPr lang="es-CO" dirty="0" smtClean="0"/>
              <a:t>    1. Identificar                                DEBER SER</a:t>
            </a:r>
          </a:p>
          <a:p>
            <a:pPr marL="45720" indent="0">
              <a:buNone/>
            </a:pPr>
            <a:r>
              <a:rPr lang="es-CO" dirty="0" smtClean="0"/>
              <a:t>    2. Proponer</a:t>
            </a:r>
            <a:endParaRPr lang="es-CO" dirty="0"/>
          </a:p>
          <a:p>
            <a:pPr marL="45720" indent="0">
              <a:buNone/>
            </a:pPr>
            <a:r>
              <a:rPr lang="es-CO" dirty="0" smtClean="0"/>
              <a:t>    3. Medir</a:t>
            </a:r>
          </a:p>
          <a:p>
            <a:pPr marL="45720" indent="0">
              <a:buNone/>
            </a:pPr>
            <a:endParaRPr lang="es-CO" dirty="0"/>
          </a:p>
          <a:p>
            <a:pPr marL="45720" indent="0">
              <a:buNone/>
            </a:pPr>
            <a:endParaRPr lang="es-CO" dirty="0" smtClean="0"/>
          </a:p>
          <a:p>
            <a:pPr marL="4572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HACER                                                       MEJORES PRÁCTICAS</a:t>
            </a:r>
            <a:endParaRPr lang="es-CO" dirty="0"/>
          </a:p>
        </p:txBody>
      </p:sp>
      <p:sp>
        <p:nvSpPr>
          <p:cNvPr id="4" name="3 Triángulo isósceles"/>
          <p:cNvSpPr/>
          <p:nvPr/>
        </p:nvSpPr>
        <p:spPr>
          <a:xfrm>
            <a:off x="3656012" y="2590800"/>
            <a:ext cx="3505200" cy="2514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8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33400"/>
          </a:xfrm>
        </p:spPr>
        <p:txBody>
          <a:bodyPr/>
          <a:lstStyle/>
          <a:p>
            <a:pPr algn="ctr"/>
            <a:r>
              <a:rPr lang="es-CO" dirty="0" smtClean="0"/>
              <a:t>ÁREAS A ANALIZAR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368215" y="1295394"/>
          <a:ext cx="6080796" cy="472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743"/>
                <a:gridCol w="2069080"/>
                <a:gridCol w="586239"/>
                <a:gridCol w="597734"/>
              </a:tblGrid>
              <a:tr h="1896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Proceso</a:t>
                      </a:r>
                      <a:endParaRPr lang="es-ES" sz="1100" b="1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Responsable</a:t>
                      </a:r>
                      <a:endParaRPr lang="es-ES" sz="1100" b="1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FECHA</a:t>
                      </a:r>
                      <a:endParaRPr lang="es-ES" sz="1100" b="1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HORA</a:t>
                      </a:r>
                      <a:endParaRPr lang="es-ES" sz="1100" b="1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Evaluación del Riesgo.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Manejo del Riesgo.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Auditoría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Política de Seguridad Corporativa.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Pre empleo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Protección de Documentos.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Protección de Informática.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Planes de Emergencia/Seguridad.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Reportes de Incidentes.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Identificación de Empleados y Visitantes.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Política sobre el Personal.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Conducción de Investigaciones.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Seguridad Preventiva.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Controles de Contabilidad.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Control de Equipos.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Seguridad en Computación.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Tesorería.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Manejo de Inventarios.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Transporte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Compras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Ventas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Control Normativo.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Gestión por procesos.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10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Facturación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896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Proveedores</a:t>
                      </a:r>
                      <a:endParaRPr lang="es-ES" sz="11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 </a:t>
                      </a:r>
                      <a:endParaRPr lang="es-E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2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304800"/>
            <a:ext cx="8686801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CONCLUSIONES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1600200"/>
            <a:ext cx="9753600" cy="4473575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300" dirty="0">
                <a:solidFill>
                  <a:schemeClr val="tx1"/>
                </a:solidFill>
              </a:rPr>
              <a:t>LAS PERSONAS ESTARÁN DISPUESTAS A COMETER FRAUDE CUANDO CONSIDERAN QUE HACERLO NO RESULTA INCONSISTENTE CON SUS PROPIOS VALORES.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300" dirty="0">
                <a:solidFill>
                  <a:schemeClr val="tx1"/>
                </a:solidFill>
              </a:rPr>
              <a:t>EL COMPORTAMIENTO CRIMINAL NO SE HEREDA, SE APRENDE DE LA ASOCIACIÓN CON OTROS CRIMINALES O DEFRAUDADORES.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300" dirty="0" smtClean="0">
                <a:solidFill>
                  <a:schemeClr val="tx1"/>
                </a:solidFill>
              </a:rPr>
              <a:t>LOS </a:t>
            </a:r>
            <a:r>
              <a:rPr lang="es-ES_tradnl" sz="2300" dirty="0">
                <a:solidFill>
                  <a:schemeClr val="tx1"/>
                </a:solidFill>
              </a:rPr>
              <a:t>TRES ARGUMENTOS </a:t>
            </a:r>
            <a:r>
              <a:rPr lang="es-ES_tradnl" sz="2300" dirty="0" smtClean="0">
                <a:solidFill>
                  <a:schemeClr val="tx1"/>
                </a:solidFill>
              </a:rPr>
              <a:t>PARA COMETER UN FRAUDE SON</a:t>
            </a:r>
            <a:r>
              <a:rPr lang="es-ES_tradnl" sz="2300" dirty="0">
                <a:solidFill>
                  <a:schemeClr val="tx1"/>
                </a:solidFill>
              </a:rPr>
              <a:t>: </a:t>
            </a:r>
            <a:endParaRPr lang="es-ES_tradnl" sz="2300" dirty="0" smtClean="0">
              <a:solidFill>
                <a:schemeClr val="tx1"/>
              </a:solidFill>
            </a:endParaRPr>
          </a:p>
          <a:p>
            <a:pPr marL="502920" indent="-457200" algn="just">
              <a:buClr>
                <a:schemeClr val="tx2"/>
              </a:buClr>
              <a:buFont typeface="+mj-lt"/>
              <a:buAutoNum type="arabicPeriod"/>
              <a:defRPr/>
            </a:pPr>
            <a:r>
              <a:rPr lang="es-ES_tradnl" sz="2300" dirty="0" smtClean="0">
                <a:solidFill>
                  <a:schemeClr val="tx1"/>
                </a:solidFill>
              </a:rPr>
              <a:t>UN </a:t>
            </a:r>
            <a:r>
              <a:rPr lang="es-ES_tradnl" sz="2300" dirty="0">
                <a:solidFill>
                  <a:schemeClr val="tx1"/>
                </a:solidFill>
              </a:rPr>
              <a:t>PROBLEMA PERSONAL IMPOSIBLE DE COMPARTIR CON OTROS; </a:t>
            </a:r>
            <a:endParaRPr lang="es-ES_tradnl" sz="2300" dirty="0" smtClean="0">
              <a:solidFill>
                <a:schemeClr val="tx1"/>
              </a:solidFill>
            </a:endParaRPr>
          </a:p>
          <a:p>
            <a:pPr marL="502920" indent="-457200" algn="just">
              <a:buClr>
                <a:schemeClr val="tx2"/>
              </a:buClr>
              <a:buFont typeface="+mj-lt"/>
              <a:buAutoNum type="arabicPeriod"/>
              <a:defRPr/>
            </a:pPr>
            <a:r>
              <a:rPr lang="es-ES_tradnl" sz="2300" dirty="0" smtClean="0">
                <a:solidFill>
                  <a:schemeClr val="tx1"/>
                </a:solidFill>
              </a:rPr>
              <a:t>LA </a:t>
            </a:r>
            <a:r>
              <a:rPr lang="es-ES_tradnl" sz="2300" dirty="0">
                <a:solidFill>
                  <a:schemeClr val="tx1"/>
                </a:solidFill>
              </a:rPr>
              <a:t>OPORTUNIDAD DE ABUSAR DE LA CONFIANZA DEPOSITADA; Y </a:t>
            </a:r>
            <a:endParaRPr lang="es-ES_tradnl" sz="2300" dirty="0" smtClean="0">
              <a:solidFill>
                <a:schemeClr val="tx1"/>
              </a:solidFill>
            </a:endParaRPr>
          </a:p>
          <a:p>
            <a:pPr marL="502920" indent="-457200" algn="just">
              <a:buClr>
                <a:schemeClr val="tx2"/>
              </a:buClr>
              <a:buFont typeface="+mj-lt"/>
              <a:buAutoNum type="arabicPeriod"/>
              <a:defRPr/>
            </a:pPr>
            <a:r>
              <a:rPr lang="es-ES_tradnl" sz="2300" dirty="0" smtClean="0">
                <a:solidFill>
                  <a:schemeClr val="tx1"/>
                </a:solidFill>
              </a:rPr>
              <a:t>LA </a:t>
            </a:r>
            <a:r>
              <a:rPr lang="es-ES_tradnl" sz="2300" dirty="0">
                <a:solidFill>
                  <a:schemeClr val="tx1"/>
                </a:solidFill>
              </a:rPr>
              <a:t>CONVICCIÓN DE ESTAR ACTUANDO DE MANERA APROPIADA EN ESAS CIRCUNSTANCIAS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5280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5212" y="1828800"/>
            <a:ext cx="9753599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_tradnl" altLang="es-ES" sz="4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_tradnl" altLang="es-ES" sz="4000" dirty="0" smtClean="0">
                <a:solidFill>
                  <a:schemeClr val="tx1"/>
                </a:solidFill>
              </a:rPr>
              <a:t>LA CONFIANZA ES UN REQUISITO PARA TRABAJAR CON UNA PERSONA.</a:t>
            </a:r>
          </a:p>
          <a:p>
            <a:pPr marL="0" indent="0" algn="just">
              <a:buNone/>
            </a:pPr>
            <a:r>
              <a:rPr lang="es-ES_tradnl" altLang="es-ES" sz="4000" dirty="0" smtClean="0">
                <a:solidFill>
                  <a:schemeClr val="tx1"/>
                </a:solidFill>
              </a:rPr>
              <a:t>PERO </a:t>
            </a:r>
            <a:r>
              <a:rPr lang="es-ES_tradnl" altLang="es-ES" sz="4000" b="1" dirty="0" smtClean="0">
                <a:solidFill>
                  <a:srgbClr val="FF0000"/>
                </a:solidFill>
              </a:rPr>
              <a:t>NO</a:t>
            </a:r>
            <a:r>
              <a:rPr lang="es-ES_tradnl" altLang="es-ES" sz="4000" dirty="0" smtClean="0">
                <a:solidFill>
                  <a:srgbClr val="FF0000"/>
                </a:solidFill>
              </a:rPr>
              <a:t> </a:t>
            </a:r>
            <a:r>
              <a:rPr lang="es-ES_tradnl" altLang="es-ES" sz="4000" dirty="0" smtClean="0">
                <a:solidFill>
                  <a:schemeClr val="tx1"/>
                </a:solidFill>
              </a:rPr>
              <a:t>ES UNA ESTRATEGIA DE ADMINISTRACIÓN DE RIESGOS.</a:t>
            </a:r>
            <a:endParaRPr lang="es-ES_tradnl" altLang="es-ES" sz="4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304800"/>
            <a:ext cx="8686801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6000" b="1" dirty="0" smtClean="0">
                <a:solidFill>
                  <a:schemeClr val="tx1"/>
                </a:solidFill>
                <a:latin typeface="+mn-lt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26666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CO" sz="6000" dirty="0">
                <a:solidFill>
                  <a:schemeClr val="tx1"/>
                </a:solidFill>
                <a:latin typeface="+mn-lt"/>
              </a:rPr>
              <a:t>¿PREGUNTAS?</a:t>
            </a:r>
            <a:endParaRPr lang="es-ES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2062163" y="2205039"/>
            <a:ext cx="7345363" cy="2941637"/>
          </a:xfrm>
        </p:spPr>
        <p:txBody>
          <a:bodyPr>
            <a:noAutofit/>
          </a:bodyPr>
          <a:lstStyle/>
          <a:p>
            <a:pPr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s-CO" sz="4500" dirty="0">
              <a:solidFill>
                <a:schemeClr val="tx1"/>
              </a:solidFill>
            </a:endParaRPr>
          </a:p>
          <a:p>
            <a:pPr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CO" sz="4500" dirty="0">
                <a:solidFill>
                  <a:schemeClr val="tx1"/>
                </a:solidFill>
              </a:rPr>
              <a:t>Alejandro Morales T.</a:t>
            </a:r>
          </a:p>
          <a:p>
            <a:pPr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CO" sz="4500" dirty="0" smtClean="0">
                <a:solidFill>
                  <a:schemeClr val="tx1"/>
                </a:solidFill>
                <a:hlinkClick r:id="rId2"/>
              </a:rPr>
              <a:t>asr@asr.com.co</a:t>
            </a:r>
            <a:endParaRPr lang="es-CO" sz="4500" dirty="0" smtClean="0">
              <a:solidFill>
                <a:schemeClr val="tx1"/>
              </a:solidFill>
            </a:endParaRPr>
          </a:p>
          <a:p>
            <a:pPr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CO" sz="4500" dirty="0" smtClean="0">
                <a:solidFill>
                  <a:schemeClr val="tx1"/>
                </a:solidFill>
              </a:rPr>
              <a:t>www.asr.com.co</a:t>
            </a:r>
            <a:endParaRPr lang="es-CO" sz="4500" dirty="0">
              <a:solidFill>
                <a:schemeClr val="tx1"/>
              </a:solidFill>
            </a:endParaRPr>
          </a:p>
          <a:p>
            <a:pPr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CO" sz="4500" dirty="0">
                <a:solidFill>
                  <a:schemeClr val="tx1"/>
                </a:solidFill>
              </a:rPr>
              <a:t>Tel. </a:t>
            </a:r>
            <a:r>
              <a:rPr lang="es-CO" sz="4500" dirty="0" smtClean="0">
                <a:solidFill>
                  <a:schemeClr val="tx1"/>
                </a:solidFill>
              </a:rPr>
              <a:t>(+57 4</a:t>
            </a:r>
            <a:r>
              <a:rPr lang="es-CO" sz="4500" dirty="0">
                <a:solidFill>
                  <a:schemeClr val="tx1"/>
                </a:solidFill>
              </a:rPr>
              <a:t>) </a:t>
            </a:r>
            <a:r>
              <a:rPr lang="es-CO" sz="4500" dirty="0">
                <a:solidFill>
                  <a:schemeClr val="tx1"/>
                </a:solidFill>
                <a:latin typeface="+mj-lt"/>
              </a:rPr>
              <a:t>311 11 55 </a:t>
            </a:r>
            <a:r>
              <a:rPr lang="es-CO" sz="4500" dirty="0">
                <a:solidFill>
                  <a:schemeClr val="tx1"/>
                </a:solidFill>
              </a:rPr>
              <a:t>Medellín</a:t>
            </a:r>
            <a:endParaRPr lang="es-E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609600"/>
            <a:ext cx="99060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_tradnl" sz="6000" dirty="0">
                <a:solidFill>
                  <a:schemeClr val="tx1"/>
                </a:solidFill>
                <a:latin typeface="+mn-lt"/>
              </a:rPr>
              <a:t>HECHOS  ACERCA  DEL  FRAUDE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2057400"/>
            <a:ext cx="9906000" cy="4800600"/>
          </a:xfrm>
        </p:spPr>
        <p:txBody>
          <a:bodyPr/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EL FRAUDE OCURRE EN EMPRESAS MUY BUENAS Y A EXCELENTES ADMINISTRADORES.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28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SE ESTIMA QUE CUESTA EL 5% DE LOS INGRESOS BRUTOS EN EL SECTOR PRIVADO.</a:t>
            </a:r>
          </a:p>
          <a:p>
            <a:pPr marL="457200" indent="-45720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28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2800" dirty="0">
                <a:solidFill>
                  <a:schemeClr val="tx1"/>
                </a:solidFill>
              </a:rPr>
              <a:t>PUEDE REPRESENTAR EL DOBLE EN EL SECTOR PÚBLICO.</a:t>
            </a:r>
          </a:p>
        </p:txBody>
      </p:sp>
    </p:spTree>
    <p:extLst>
      <p:ext uri="{BB962C8B-B14F-4D97-AF65-F5344CB8AC3E}">
        <p14:creationId xmlns:p14="http://schemas.microsoft.com/office/powerpoint/2010/main" val="28826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95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1981200"/>
            <a:ext cx="9906000" cy="430053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Contribución marginal neta: se define como la relación porcentual entre las utilidades netas a distribuir y los ingresos brutos.</a:t>
            </a:r>
          </a:p>
          <a:p>
            <a:pPr indent="-34290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28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Ejemplo: empresa con </a:t>
            </a:r>
            <a:r>
              <a:rPr lang="es-CO" sz="2800" dirty="0" err="1">
                <a:solidFill>
                  <a:schemeClr val="tx1"/>
                </a:solidFill>
                <a:latin typeface="Wide Latin" pitchFamily="18" charset="0"/>
              </a:rPr>
              <a:t>C´n</a:t>
            </a:r>
            <a:r>
              <a:rPr lang="es-CO" sz="2800" dirty="0">
                <a:solidFill>
                  <a:schemeClr val="tx1"/>
                </a:solidFill>
              </a:rPr>
              <a:t>= </a:t>
            </a:r>
            <a:r>
              <a:rPr lang="es-CO" sz="2800" dirty="0" smtClean="0">
                <a:solidFill>
                  <a:schemeClr val="tx1"/>
                </a:solidFill>
              </a:rPr>
              <a:t>2%</a:t>
            </a:r>
            <a:endParaRPr lang="es-CO" sz="2800" dirty="0">
              <a:solidFill>
                <a:schemeClr val="tx1"/>
              </a:solidFill>
            </a:endParaRPr>
          </a:p>
          <a:p>
            <a:pPr indent="-34290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28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Si tiene un fraude que le cuesta $60.000.000, ¿en cuánto debería incrementar los ingresos, para generar utilidades netas iguales al monto perdido por fraude?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609600"/>
            <a:ext cx="99060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_tradnl" sz="6000" dirty="0">
                <a:solidFill>
                  <a:schemeClr val="tx1"/>
                </a:solidFill>
                <a:latin typeface="+mn-lt"/>
              </a:rPr>
              <a:t>HECHOS  ACERCA  DEL  FRAUDE</a:t>
            </a:r>
          </a:p>
        </p:txBody>
      </p:sp>
    </p:spTree>
    <p:extLst>
      <p:ext uri="{BB962C8B-B14F-4D97-AF65-F5344CB8AC3E}">
        <p14:creationId xmlns:p14="http://schemas.microsoft.com/office/powerpoint/2010/main" val="366828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065212" y="1905000"/>
            <a:ext cx="9753600" cy="429895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700" dirty="0" err="1">
                <a:solidFill>
                  <a:schemeClr val="tx1"/>
                </a:solidFill>
              </a:rPr>
              <a:t>C´n</a:t>
            </a:r>
            <a:r>
              <a:rPr lang="es-CO" sz="2700" dirty="0">
                <a:solidFill>
                  <a:schemeClr val="tx1"/>
                </a:solidFill>
              </a:rPr>
              <a:t>= </a:t>
            </a:r>
            <a:r>
              <a:rPr lang="es-CO" sz="2700" dirty="0" smtClean="0">
                <a:solidFill>
                  <a:schemeClr val="tx1"/>
                </a:solidFill>
              </a:rPr>
              <a:t>2%</a:t>
            </a:r>
            <a:endParaRPr lang="es-CO" sz="2700" dirty="0">
              <a:solidFill>
                <a:schemeClr val="tx1"/>
              </a:solidFill>
            </a:endParaRP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700" dirty="0">
                <a:solidFill>
                  <a:schemeClr val="tx1"/>
                </a:solidFill>
              </a:rPr>
              <a:t>Pérdida por fraude: $ 60.000.000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700" dirty="0">
                <a:solidFill>
                  <a:schemeClr val="tx1"/>
                </a:solidFill>
              </a:rPr>
              <a:t>Ingresos necesarios para compensar la pérdida por fraude: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700" dirty="0" smtClean="0">
                <a:solidFill>
                  <a:schemeClr val="tx1"/>
                </a:solidFill>
              </a:rPr>
              <a:t>60.000.000/0,02 </a:t>
            </a:r>
            <a:r>
              <a:rPr lang="es-CO" sz="2700" dirty="0">
                <a:solidFill>
                  <a:schemeClr val="tx1"/>
                </a:solidFill>
                <a:cs typeface="Times New Roman" pitchFamily="18" charset="0"/>
              </a:rPr>
              <a:t>═ $ </a:t>
            </a:r>
            <a:r>
              <a:rPr lang="es-CO" sz="2700" dirty="0" smtClean="0">
                <a:solidFill>
                  <a:schemeClr val="tx1"/>
                </a:solidFill>
                <a:cs typeface="Times New Roman" pitchFamily="18" charset="0"/>
              </a:rPr>
              <a:t>3.000.000.000</a:t>
            </a:r>
            <a:endParaRPr lang="es-CO" sz="2700" dirty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1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700" dirty="0">
                <a:solidFill>
                  <a:schemeClr val="tx1"/>
                </a:solidFill>
                <a:cs typeface="Times New Roman" pitchFamily="18" charset="0"/>
              </a:rPr>
              <a:t>La empresa debería conseguir </a:t>
            </a:r>
            <a:r>
              <a:rPr lang="es-CO" sz="2700" dirty="0" smtClean="0">
                <a:solidFill>
                  <a:schemeClr val="tx1"/>
                </a:solidFill>
                <a:cs typeface="Times New Roman" pitchFamily="18" charset="0"/>
              </a:rPr>
              <a:t>tres mil millones </a:t>
            </a:r>
            <a:r>
              <a:rPr lang="es-CO" sz="2700" dirty="0">
                <a:solidFill>
                  <a:schemeClr val="tx1"/>
                </a:solidFill>
                <a:cs typeface="Times New Roman" pitchFamily="18" charset="0"/>
              </a:rPr>
              <a:t>de pesos en ingresos adicionales, para compensar el efecto de un fraude de tan solo 60 millones.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609600"/>
            <a:ext cx="9753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_tradnl" sz="6000" dirty="0">
                <a:solidFill>
                  <a:schemeClr val="tx1"/>
                </a:solidFill>
                <a:latin typeface="+mn-lt"/>
              </a:rPr>
              <a:t>HECHOS  ACERCA  DEL  FRAUDE</a:t>
            </a:r>
          </a:p>
        </p:txBody>
      </p:sp>
    </p:spTree>
    <p:extLst>
      <p:ext uri="{BB962C8B-B14F-4D97-AF65-F5344CB8AC3E}">
        <p14:creationId xmlns:p14="http://schemas.microsoft.com/office/powerpoint/2010/main" val="3160617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2011363"/>
            <a:ext cx="9906000" cy="461803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LOS CONTROLES INTERNOS EXISTENTES HAN SIDO DESBORDADOS POR LA CAPACIDAD, PERSISTENCIA Y CREATIVIDAD DE LOS DEFRAUDADORES.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0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A MAYOR TAMAÑO DE LA EMPRESA, MAYOR RIESGO DE SER VÍCTIMA DE FRAUDE.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100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LA MAYORÍA DE LOS DEFRAUDADORES CARECE DE ANTECEDENTES PENALES.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CO" sz="11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CO" sz="2800" dirty="0">
                <a:solidFill>
                  <a:schemeClr val="tx1"/>
                </a:solidFill>
              </a:rPr>
              <a:t>EL FRAUDE PROMEDIO TARDA 18 MESES EN SER DESCUBIERTO.</a:t>
            </a:r>
          </a:p>
          <a:p>
            <a:pPr eaLnBrk="1" hangingPunct="1">
              <a:buFontTx/>
              <a:buNone/>
              <a:defRPr/>
            </a:pP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609600"/>
            <a:ext cx="99060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_tradnl" sz="6000" dirty="0">
                <a:solidFill>
                  <a:schemeClr val="tx1"/>
                </a:solidFill>
                <a:latin typeface="+mn-lt"/>
              </a:rPr>
              <a:t>HECHOS  ACERCA  DEL  FRAUDE</a:t>
            </a:r>
          </a:p>
        </p:txBody>
      </p:sp>
    </p:spTree>
    <p:extLst>
      <p:ext uri="{BB962C8B-B14F-4D97-AF65-F5344CB8AC3E}">
        <p14:creationId xmlns:p14="http://schemas.microsoft.com/office/powerpoint/2010/main" val="236628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O" sz="6000" dirty="0">
                <a:solidFill>
                  <a:schemeClr val="tx1"/>
                </a:solidFill>
                <a:latin typeface="+mn-lt"/>
              </a:rPr>
              <a:t>PREGUNTA</a:t>
            </a:r>
            <a:endParaRPr lang="es-ES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2286000"/>
            <a:ext cx="9906000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es-CO" altLang="es-ES" sz="4000" dirty="0">
                <a:solidFill>
                  <a:schemeClr val="tx1"/>
                </a:solidFill>
              </a:rPr>
              <a:t>¿QUÉ TAN PREPARADA CONSIDERA USTED QUE SE ENCUENTRA SU ORGANIZACIÓN PARA ENFRENTAR EL RETO DEL FRAUDE, LA CORRUPCIÓN, EL DESPILFARRO Y ACTOS SIMILARES?</a:t>
            </a:r>
            <a:endParaRPr lang="es-ES" altLang="es-E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08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555626"/>
            <a:ext cx="9307514" cy="957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CO" sz="6000" b="1" dirty="0" smtClean="0">
                <a:solidFill>
                  <a:schemeClr val="tx1"/>
                </a:solidFill>
                <a:latin typeface="+mn-lt"/>
              </a:rPr>
              <a:t>RESPUESTAS</a:t>
            </a:r>
            <a:endParaRPr lang="es-ES" sz="6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952499" y="1752600"/>
            <a:ext cx="9866313" cy="47196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CO" sz="2500" dirty="0">
                <a:solidFill>
                  <a:srgbClr val="00CC00"/>
                </a:solidFill>
              </a:rPr>
              <a:t>MUY BIEN PREPARADA</a:t>
            </a:r>
            <a:r>
              <a:rPr lang="es-CO" sz="2500" dirty="0">
                <a:solidFill>
                  <a:schemeClr val="tx1"/>
                </a:solidFill>
              </a:rPr>
              <a:t>: contamos con un excelente ambiente antifraude. Nuestro personal está entrenado para combatirlo.</a:t>
            </a:r>
          </a:p>
          <a:p>
            <a:pPr marL="0" indent="0" algn="just">
              <a:buNone/>
              <a:defRPr/>
            </a:pPr>
            <a:endParaRPr lang="es-CO" sz="10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CO" sz="2500" dirty="0">
                <a:solidFill>
                  <a:srgbClr val="FFC000"/>
                </a:solidFill>
              </a:rPr>
              <a:t>MÁS O MENOS BIEN PREPARADA</a:t>
            </a:r>
            <a:r>
              <a:rPr lang="es-CO" sz="2500" dirty="0">
                <a:solidFill>
                  <a:schemeClr val="tx1"/>
                </a:solidFill>
              </a:rPr>
              <a:t>: nuestras políticas internas están orientadas en ese sentido, pero nuestro personal no cuenta con las herramientas apropiadas.</a:t>
            </a:r>
          </a:p>
          <a:p>
            <a:pPr marL="0" indent="0" algn="just">
              <a:buNone/>
              <a:defRPr/>
            </a:pPr>
            <a:endParaRPr lang="es-CO" sz="10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CO" sz="2500" dirty="0">
                <a:solidFill>
                  <a:srgbClr val="FF0000"/>
                </a:solidFill>
              </a:rPr>
              <a:t>NO ESTAMOS PREPARADOS</a:t>
            </a:r>
            <a:r>
              <a:rPr lang="es-CO" sz="2500" dirty="0">
                <a:solidFill>
                  <a:schemeClr val="tx1"/>
                </a:solidFill>
              </a:rPr>
              <a:t>: esperamos que nuestro personal y el de la empresa extendida “haga las cosas bien”.</a:t>
            </a:r>
          </a:p>
          <a:p>
            <a:pPr marL="0" indent="0" algn="just">
              <a:buNone/>
              <a:defRPr/>
            </a:pPr>
            <a:endParaRPr lang="es-CO" sz="11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CO" sz="2500" b="1" dirty="0">
                <a:solidFill>
                  <a:schemeClr val="tx1"/>
                </a:solidFill>
              </a:rPr>
              <a:t>NO ESTAMOS PREPARADOS, NI NOS INTERESA.</a:t>
            </a:r>
            <a:endParaRPr lang="es-E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1911350"/>
            <a:ext cx="9905999" cy="479425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10000" dirty="0">
                <a:solidFill>
                  <a:schemeClr val="tx1"/>
                </a:solidFill>
              </a:rPr>
              <a:t>Ignorancia Racional.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10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10000" dirty="0">
                <a:solidFill>
                  <a:schemeClr val="tx1"/>
                </a:solidFill>
              </a:rPr>
              <a:t>Eso nunca nos sucederá a nosotros.</a:t>
            </a:r>
          </a:p>
          <a:p>
            <a:pPr marL="171450" indent="-1714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10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10000" dirty="0">
                <a:solidFill>
                  <a:schemeClr val="tx1"/>
                </a:solidFill>
              </a:rPr>
              <a:t>No podemos pagar el costo del control.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10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10000" dirty="0">
                <a:solidFill>
                  <a:schemeClr val="tx1"/>
                </a:solidFill>
              </a:rPr>
              <a:t>El control no sirve.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es-ES_tradnl" sz="10000" dirty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s-ES_tradnl" sz="10000" dirty="0">
                <a:solidFill>
                  <a:schemeClr val="tx1"/>
                </a:solidFill>
              </a:rPr>
              <a:t>El control no es bueno para la moral de la empresa</a:t>
            </a:r>
            <a:r>
              <a:rPr lang="es-ES_tradnl" sz="10000" dirty="0" smtClean="0">
                <a:solidFill>
                  <a:schemeClr val="tx1"/>
                </a:solidFill>
              </a:rPr>
              <a:t>.</a:t>
            </a:r>
            <a:endParaRPr lang="es-ES_tradnl" sz="10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838200"/>
            <a:ext cx="9905999" cy="9572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CO" sz="6000" dirty="0" smtClean="0">
                <a:solidFill>
                  <a:schemeClr val="tx1"/>
                </a:solidFill>
                <a:latin typeface="+mn-lt"/>
              </a:rPr>
              <a:t>ACTITUDES FRENTE AL FRAUDE</a:t>
            </a:r>
            <a:endParaRPr lang="es-ES" sz="6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7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  <p:bldP spid="5" grpId="0"/>
    </p:bldLst>
  </p:timing>
</p:sld>
</file>

<file path=ppt/theme/theme1.xml><?xml version="1.0" encoding="utf-8"?>
<a:theme xmlns:a="http://schemas.openxmlformats.org/drawingml/2006/main" name="Contraste de negocios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50CD3-A6AC-414D-9560-715EC9E31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73376-B181-4668-84FF-A62668D48FE9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963E73-FDB1-44AE-BA76-746BBD659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1167</Words>
  <Application>Microsoft Office PowerPoint</Application>
  <PresentationFormat>Personalizado</PresentationFormat>
  <Paragraphs>318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Franklin Gothic Medium</vt:lpstr>
      <vt:lpstr>Times New Roman</vt:lpstr>
      <vt:lpstr>Wide Latin</vt:lpstr>
      <vt:lpstr>Wingdings</vt:lpstr>
      <vt:lpstr>Contraste de negocios 16x9</vt:lpstr>
      <vt:lpstr> El Fraude: un reto a la sostenibilidad de las Organizaciones</vt:lpstr>
      <vt:lpstr>FRAUDE</vt:lpstr>
      <vt:lpstr>HECHOS  ACERCA  DEL  FRAUDE</vt:lpstr>
      <vt:lpstr>HECHOS  ACERCA  DEL  FRAUDE</vt:lpstr>
      <vt:lpstr>HECHOS  ACERCA  DEL  FRAUDE</vt:lpstr>
      <vt:lpstr>HECHOS  ACERCA  DEL  FRAUDE</vt:lpstr>
      <vt:lpstr>PREGUNTA</vt:lpstr>
      <vt:lpstr>RESPUESTAS</vt:lpstr>
      <vt:lpstr>ACTITUDES FRENTE AL FRAUDE</vt:lpstr>
      <vt:lpstr>ACTITUDES FRENTE AL FRAUDE</vt:lpstr>
      <vt:lpstr>ELEMENTOS DEL FRAUDE</vt:lpstr>
      <vt:lpstr>PERFIL  DEL  DEFRAUDADOR</vt:lpstr>
      <vt:lpstr>ENTONCES, ¿POR QUÉ ALGUNOS ROBAN?</vt:lpstr>
      <vt:lpstr>EN CONSECUENCIA:</vt:lpstr>
      <vt:lpstr>PERFIL  DEL  DEFRAUDADOR</vt:lpstr>
      <vt:lpstr>PERFIL  DEL  DEFRAUDADOR</vt:lpstr>
      <vt:lpstr>PERFIL  DEL  DEFRAUDADOR</vt:lpstr>
      <vt:lpstr>Presentación de PowerPoint</vt:lpstr>
      <vt:lpstr>PERFIL  DEL  DEFRAUDADOR</vt:lpstr>
      <vt:lpstr>MEDIDAS  DEFENSIVAS</vt:lpstr>
      <vt:lpstr>GESTIÓN DEL RIESGO DE FRAUDE</vt:lpstr>
      <vt:lpstr>EVALUACIÓN DEL RIESGO DE FRAUDE</vt:lpstr>
      <vt:lpstr>EVALUACIÓN DEL RIESGO DE FRAUDE</vt:lpstr>
      <vt:lpstr>ÁREAS A ANALIZAR</vt:lpstr>
      <vt:lpstr>CONCLUSIONES</vt:lpstr>
      <vt:lpstr>CONCLUSIONES</vt:lpstr>
      <vt:lpstr>¿PREGUNTAS?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Summer</dc:creator>
  <cp:lastModifiedBy>alejandro morales</cp:lastModifiedBy>
  <cp:revision>54</cp:revision>
  <dcterms:created xsi:type="dcterms:W3CDTF">2013-04-05T19:55:11Z</dcterms:created>
  <dcterms:modified xsi:type="dcterms:W3CDTF">2019-09-10T11:48:34Z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